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75" r:id="rId2"/>
    <p:sldId id="276" r:id="rId3"/>
    <p:sldId id="282" r:id="rId4"/>
    <p:sldId id="280" r:id="rId5"/>
    <p:sldId id="281" r:id="rId6"/>
    <p:sldId id="270" r:id="rId7"/>
    <p:sldId id="283" r:id="rId8"/>
    <p:sldId id="271" r:id="rId9"/>
    <p:sldId id="272" r:id="rId10"/>
    <p:sldId id="301" r:id="rId11"/>
    <p:sldId id="273" r:id="rId12"/>
    <p:sldId id="261" r:id="rId13"/>
    <p:sldId id="262" r:id="rId14"/>
    <p:sldId id="284" r:id="rId15"/>
    <p:sldId id="285" r:id="rId16"/>
    <p:sldId id="286" r:id="rId17"/>
    <p:sldId id="287" r:id="rId18"/>
    <p:sldId id="288" r:id="rId19"/>
    <p:sldId id="289" r:id="rId20"/>
    <p:sldId id="293" r:id="rId21"/>
    <p:sldId id="290" r:id="rId22"/>
    <p:sldId id="291" r:id="rId23"/>
    <p:sldId id="292" r:id="rId24"/>
    <p:sldId id="268" r:id="rId25"/>
    <p:sldId id="294" r:id="rId26"/>
    <p:sldId id="296" r:id="rId27"/>
    <p:sldId id="298" r:id="rId28"/>
    <p:sldId id="300" r:id="rId29"/>
    <p:sldId id="299" r:id="rId30"/>
    <p:sldId id="29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9A35D-07ED-4CCD-B424-E91E97F1DD8B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B5619-6767-483C-910F-61FD87CDB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9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95" name="Google Shape;39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2467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1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95" name="Google Shape;39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70262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404" name="Google Shape;40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6499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33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413" name="Google Shape;41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4670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4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428" name="Google Shape;428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18556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2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79" name="Google Shape;27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3033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3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97" name="Google Shape;29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2545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9:notes"/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77" name="Google Shape;37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8901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C7A3D2BB-CEA9-4B3A-BC74-6C981F763AFD}" type="datetime1">
              <a:rPr lang="en-US" smtClean="0"/>
              <a:t>5/27/2019</a:t>
            </a:fld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5785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8D97DEA5-59E4-4423-9AB9-0A4199CDC81B}" type="datetime1">
              <a:rPr lang="en-US" smtClean="0"/>
              <a:t>5/27/2019</a:t>
            </a:fld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9740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60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E9D57116-8F65-413E-88B1-1A52BEB3A3EA}" type="datetime1">
              <a:rPr lang="en-US" smtClean="0"/>
              <a:t>5/27/2019</a:t>
            </a:fld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040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B06B0920-4187-4E80-83FD-A33E43481C13}" type="datetime1">
              <a:rPr lang="en-US" smtClean="0"/>
              <a:t>5/27/2019</a:t>
            </a:fld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743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A592FB01-1D78-41BD-BC11-21316AB49031}" type="datetime1">
              <a:rPr lang="en-US" smtClean="0"/>
              <a:t>5/27/2019</a:t>
            </a:fld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0526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C79FB1C2-BD86-4DEA-97F2-E0DFF407BDF6}" type="datetime1">
              <a:rPr lang="en-US" smtClean="0"/>
              <a:t>5/27/2019</a:t>
            </a:fld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544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92C9F86A-C701-45AF-89CF-880DB921D1BB}" type="datetime1">
              <a:rPr lang="en-US" smtClean="0"/>
              <a:t>5/27/2019</a:t>
            </a:fld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36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A8ED867E-43D2-49E9-9F93-F77EB463B7AA}" type="datetime1">
              <a:rPr lang="en-US" smtClean="0"/>
              <a:t>5/27/2019</a:t>
            </a:fld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422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48EC6B2A-B39A-47C8-BC3A-C304B38C8F9C}" type="datetime1">
              <a:rPr lang="en-US" smtClean="0"/>
              <a:t>5/27/2019</a:t>
            </a:fld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331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fld id="{DCA92C51-05F5-47CC-887E-3F1DCE09EA2E}" type="datetime1">
              <a:rPr lang="en-US" smtClean="0"/>
              <a:t>5/27/2019</a:t>
            </a:fld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534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EAB3D730-F10E-4C92-9435-EBEB4F465C66}" type="datetime1">
              <a:rPr lang="en-US" smtClean="0"/>
              <a:t>5/27/2019</a:t>
            </a:fld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73730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uraspace.org/display/LD4P2/Request+a+New+Dataset+For+QA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cs.google.com/document/d/1DrOpE7fuKjpTtcC9BTtYDoM1rIkNGarBYtcqEak-NlI/edi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smtClean="0"/>
              <a:t>Create a Sinopia Profile from Scratch</a:t>
            </a:r>
            <a:endParaRPr lang="en-US" sz="480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06B0920-4187-4E80-83FD-A33E43481C13}" type="datetime1">
              <a:rPr lang="en-US" smtClean="0"/>
              <a:t>5/27/2019</a:t>
            </a:fld>
            <a:endParaRPr lang="en-US"/>
          </a:p>
        </p:txBody>
      </p:sp>
      <p:pic>
        <p:nvPicPr>
          <p:cNvPr id="7" name="Google Shape;91;p13"/>
          <p:cNvPicPr preferRelativeResize="0"/>
          <p:nvPr/>
        </p:nvPicPr>
        <p:blipFill rotWithShape="1">
          <a:blip r:embed="rId2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/>
        </p:blipFill>
        <p:spPr>
          <a:xfrm>
            <a:off x="3958863" y="4705452"/>
            <a:ext cx="3203355" cy="1507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618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88" y="1502568"/>
            <a:ext cx="8051923" cy="474897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498080" y="2605801"/>
            <a:ext cx="4132734" cy="1678816"/>
            <a:chOff x="7203868" y="2913415"/>
            <a:chExt cx="4132734" cy="1678816"/>
          </a:xfrm>
        </p:grpSpPr>
        <p:sp>
          <p:nvSpPr>
            <p:cNvPr id="5" name="Google Shape;305;p35"/>
            <p:cNvSpPr txBox="1"/>
            <p:nvPr/>
          </p:nvSpPr>
          <p:spPr>
            <a:xfrm>
              <a:off x="8561618" y="2913415"/>
              <a:ext cx="2774984" cy="936251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Your URI and label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are auto-filled.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6" name="Google Shape;287;p34"/>
            <p:cNvCxnSpPr>
              <a:stCxn id="5" idx="1"/>
            </p:cNvCxnSpPr>
            <p:nvPr/>
          </p:nvCxnSpPr>
          <p:spPr>
            <a:xfrm flipH="1">
              <a:off x="7203868" y="3381541"/>
              <a:ext cx="1357750" cy="1210690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cxnSp>
        <p:nvCxnSpPr>
          <p:cNvPr id="9" name="Google Shape;287;p34"/>
          <p:cNvCxnSpPr>
            <a:stCxn id="5" idx="1"/>
          </p:cNvCxnSpPr>
          <p:nvPr/>
        </p:nvCxnSpPr>
        <p:spPr>
          <a:xfrm flipH="1">
            <a:off x="3474720" y="3073927"/>
            <a:ext cx="5381110" cy="1210690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8" name="Google Shape;305;p35"/>
          <p:cNvSpPr txBox="1"/>
          <p:nvPr/>
        </p:nvSpPr>
        <p:spPr>
          <a:xfrm>
            <a:off x="8855830" y="3757351"/>
            <a:ext cx="2774984" cy="1990783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If you want a different label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(e.g., an RDA label) you can write over the auto-filled label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79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244" y="1435542"/>
            <a:ext cx="7846425" cy="5120256"/>
          </a:xfrm>
          <a:prstGeom prst="rect">
            <a:avLst/>
          </a:prstGeom>
        </p:spPr>
      </p:pic>
      <p:sp>
        <p:nvSpPr>
          <p:cNvPr id="433" name="Google Shape;433;p46"/>
          <p:cNvSpPr txBox="1"/>
          <p:nvPr/>
        </p:nvSpPr>
        <p:spPr>
          <a:xfrm>
            <a:off x="8551415" y="3852926"/>
            <a:ext cx="3222341" cy="927621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Click on </a:t>
            </a: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Add Property Template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434" name="Google Shape;434;p46"/>
          <p:cNvSpPr txBox="1"/>
          <p:nvPr/>
        </p:nvSpPr>
        <p:spPr>
          <a:xfrm>
            <a:off x="8551415" y="1458809"/>
            <a:ext cx="3397239" cy="1300433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Every Resource Template must have at least one Property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Template.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19" name="Google Shape;439;p46"/>
          <p:cNvCxnSpPr/>
          <p:nvPr/>
        </p:nvCxnSpPr>
        <p:spPr>
          <a:xfrm flipH="1">
            <a:off x="2197768" y="4333362"/>
            <a:ext cx="6353647" cy="1025284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 a Property Template</a:t>
            </a:r>
            <a:endParaRPr lang="en-US"/>
          </a:p>
        </p:txBody>
      </p:sp>
      <p:sp>
        <p:nvSpPr>
          <p:cNvPr id="36" name="Google Shape;410;p44"/>
          <p:cNvSpPr/>
          <p:nvPr/>
        </p:nvSpPr>
        <p:spPr>
          <a:xfrm>
            <a:off x="565887" y="5142333"/>
            <a:ext cx="1744175" cy="399375"/>
          </a:xfrm>
          <a:prstGeom prst="ellipse">
            <a:avLst/>
          </a:prstGeom>
          <a:noFill/>
          <a:ln w="38100" cap="flat" cmpd="sng">
            <a:solidFill>
              <a:srgbClr val="2F549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002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69" y="1206153"/>
            <a:ext cx="6652546" cy="5332649"/>
          </a:xfrm>
          <a:prstGeom prst="rect">
            <a:avLst/>
          </a:prstGeom>
        </p:spPr>
      </p:pic>
      <p:sp>
        <p:nvSpPr>
          <p:cNvPr id="283" name="Google Shape;283;p34"/>
          <p:cNvSpPr txBox="1"/>
          <p:nvPr/>
        </p:nvSpPr>
        <p:spPr>
          <a:xfrm>
            <a:off x="341812" y="487395"/>
            <a:ext cx="4948645" cy="52322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Property Template appears…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02499" y="1542499"/>
            <a:ext cx="5870149" cy="3329630"/>
            <a:chOff x="6002499" y="1542499"/>
            <a:chExt cx="5870149" cy="3329630"/>
          </a:xfrm>
        </p:grpSpPr>
        <p:grpSp>
          <p:nvGrpSpPr>
            <p:cNvPr id="284" name="Google Shape;284;p34"/>
            <p:cNvGrpSpPr/>
            <p:nvPr/>
          </p:nvGrpSpPr>
          <p:grpSpPr>
            <a:xfrm>
              <a:off x="6002499" y="1542499"/>
              <a:ext cx="4998041" cy="1822055"/>
              <a:chOff x="6740435" y="612056"/>
              <a:chExt cx="4587237" cy="1822055"/>
            </a:xfrm>
          </p:grpSpPr>
          <p:sp>
            <p:nvSpPr>
              <p:cNvPr id="285" name="Google Shape;285;p34"/>
              <p:cNvSpPr/>
              <p:nvPr/>
            </p:nvSpPr>
            <p:spPr>
              <a:xfrm>
                <a:off x="6740435" y="1523084"/>
                <a:ext cx="1401666" cy="415148"/>
              </a:xfrm>
              <a:prstGeom prst="ellipse">
                <a:avLst/>
              </a:prstGeom>
              <a:noFill/>
              <a:ln w="38100" cap="flat" cmpd="sng">
                <a:solidFill>
                  <a:srgbClr val="2F5496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Google Shape;286;p34"/>
              <p:cNvSpPr txBox="1"/>
              <p:nvPr/>
            </p:nvSpPr>
            <p:spPr>
              <a:xfrm>
                <a:off x="8891636" y="612056"/>
                <a:ext cx="2436036" cy="1822055"/>
              </a:xfrm>
              <a:prstGeom prst="rect">
                <a:avLst/>
              </a:prstGeom>
              <a:noFill/>
              <a:ln w="28575" cap="flat" cmpd="sng">
                <a:solidFill>
                  <a:srgbClr val="833C0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Click on “Select Property</a:t>
                </a:r>
                <a:r>
                  <a:rPr kumimoji="0" lang="en-US" sz="2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” to choose your URI from a menu</a:t>
                </a: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cxnSp>
            <p:nvCxnSpPr>
              <p:cNvPr id="287" name="Google Shape;287;p34"/>
              <p:cNvCxnSpPr>
                <a:stCxn id="286" idx="1"/>
                <a:endCxn id="285" idx="6"/>
              </p:cNvCxnSpPr>
              <p:nvPr/>
            </p:nvCxnSpPr>
            <p:spPr>
              <a:xfrm flipH="1">
                <a:off x="8142101" y="1523084"/>
                <a:ext cx="749535" cy="207574"/>
              </a:xfrm>
              <a:prstGeom prst="straightConnector1">
                <a:avLst/>
              </a:prstGeom>
              <a:noFill/>
              <a:ln w="57150" cap="flat" cmpd="sng">
                <a:solidFill>
                  <a:srgbClr val="2E75B5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  <p:sp>
          <p:nvSpPr>
            <p:cNvPr id="20" name="Google Shape;286;p34"/>
            <p:cNvSpPr txBox="1"/>
            <p:nvPr/>
          </p:nvSpPr>
          <p:spPr>
            <a:xfrm>
              <a:off x="8346348" y="3884928"/>
              <a:ext cx="3526300" cy="987201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You may</a:t>
              </a:r>
              <a:r>
                <a:rPr kumimoji="0" lang="en-US" sz="28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also add the URI &amp; Label manually.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125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419;p45"/>
          <p:cNvSpPr txBox="1"/>
          <p:nvPr/>
        </p:nvSpPr>
        <p:spPr>
          <a:xfrm>
            <a:off x="8168272" y="480148"/>
            <a:ext cx="3553809" cy="830997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If you clicked on </a:t>
            </a: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Select</a:t>
            </a:r>
            <a:r>
              <a:rPr kumimoji="0" lang="en-US" sz="24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Property</a:t>
            </a:r>
            <a:r>
              <a:rPr kumimoji="0" lang="en-US" sz="24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a menu appears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34" y="592443"/>
            <a:ext cx="7212571" cy="612634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835427" y="718792"/>
            <a:ext cx="9923436" cy="2682134"/>
            <a:chOff x="1835427" y="718792"/>
            <a:chExt cx="9923436" cy="2682134"/>
          </a:xfrm>
        </p:grpSpPr>
        <p:grpSp>
          <p:nvGrpSpPr>
            <p:cNvPr id="303" name="Google Shape;303;p35"/>
            <p:cNvGrpSpPr/>
            <p:nvPr/>
          </p:nvGrpSpPr>
          <p:grpSpPr>
            <a:xfrm>
              <a:off x="1835427" y="718792"/>
              <a:ext cx="9923436" cy="2682134"/>
              <a:chOff x="1521310" y="345156"/>
              <a:chExt cx="10365888" cy="2625309"/>
            </a:xfrm>
          </p:grpSpPr>
          <p:pic>
            <p:nvPicPr>
              <p:cNvPr id="304" name="Google Shape;304;p35"/>
              <p:cNvPicPr preferRelativeResize="0"/>
              <p:nvPr/>
            </p:nvPicPr>
            <p:blipFill rotWithShape="1">
              <a:blip r:embed="rId4">
                <a:alphaModFix/>
              </a:blip>
              <a:srcRect l="24423" t="18317" r="42553" b="51888"/>
              <a:stretch/>
            </p:blipFill>
            <p:spPr>
              <a:xfrm>
                <a:off x="1521310" y="345156"/>
                <a:ext cx="4651625" cy="223275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5" name="Google Shape;305;p35"/>
              <p:cNvSpPr txBox="1"/>
              <p:nvPr/>
            </p:nvSpPr>
            <p:spPr>
              <a:xfrm>
                <a:off x="8628203" y="1585470"/>
                <a:ext cx="3258995" cy="1384995"/>
              </a:xfrm>
              <a:prstGeom prst="rect">
                <a:avLst/>
              </a:prstGeom>
              <a:noFill/>
              <a:ln w="28575" cap="flat" cmpd="sng">
                <a:solidFill>
                  <a:srgbClr val="833C0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Click </a:t>
                </a: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on </a:t>
                </a: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Select </a:t>
                </a: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Vocabulary </a:t>
                </a: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File </a:t>
                </a: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&amp; pick </a:t>
                </a: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an ontology.</a:t>
                </a: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</p:grpSp>
        <p:cxnSp>
          <p:nvCxnSpPr>
            <p:cNvPr id="15" name="Google Shape;287;p34"/>
            <p:cNvCxnSpPr>
              <a:stCxn id="305" idx="1"/>
            </p:cNvCxnSpPr>
            <p:nvPr/>
          </p:nvCxnSpPr>
          <p:spPr>
            <a:xfrm flipH="1" flipV="1">
              <a:off x="3657600" y="1748589"/>
              <a:ext cx="4981373" cy="944851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grpSp>
        <p:nvGrpSpPr>
          <p:cNvPr id="8" name="Group 7"/>
          <p:cNvGrpSpPr/>
          <p:nvPr/>
        </p:nvGrpSpPr>
        <p:grpSpPr>
          <a:xfrm>
            <a:off x="599933" y="161900"/>
            <a:ext cx="10789962" cy="6556883"/>
            <a:chOff x="599933" y="161900"/>
            <a:chExt cx="10789962" cy="655688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9933" y="161900"/>
              <a:ext cx="7212571" cy="6556883"/>
            </a:xfrm>
            <a:prstGeom prst="rect">
              <a:avLst/>
            </a:prstGeom>
          </p:spPr>
        </p:pic>
        <p:sp>
          <p:nvSpPr>
            <p:cNvPr id="19" name="Google Shape;305;p35"/>
            <p:cNvSpPr txBox="1"/>
            <p:nvPr/>
          </p:nvSpPr>
          <p:spPr>
            <a:xfrm>
              <a:off x="8602191" y="4075734"/>
              <a:ext cx="2787704" cy="913361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Select Property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from list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20" name="Google Shape;287;p34"/>
            <p:cNvCxnSpPr>
              <a:stCxn id="19" idx="1"/>
            </p:cNvCxnSpPr>
            <p:nvPr/>
          </p:nvCxnSpPr>
          <p:spPr>
            <a:xfrm flipH="1" flipV="1">
              <a:off x="2550695" y="1572126"/>
              <a:ext cx="6051496" cy="2960289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98446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352" y="262439"/>
            <a:ext cx="6978817" cy="5967095"/>
          </a:xfrm>
          <a:prstGeom prst="rect">
            <a:avLst/>
          </a:prstGeom>
        </p:spPr>
      </p:pic>
      <p:cxnSp>
        <p:nvCxnSpPr>
          <p:cNvPr id="9" name="Google Shape;287;p34"/>
          <p:cNvCxnSpPr>
            <a:stCxn id="8" idx="1"/>
          </p:cNvCxnSpPr>
          <p:nvPr/>
        </p:nvCxnSpPr>
        <p:spPr>
          <a:xfrm flipH="1" flipV="1">
            <a:off x="5847348" y="2142277"/>
            <a:ext cx="2671310" cy="983030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4" name="Group 3"/>
          <p:cNvGrpSpPr/>
          <p:nvPr/>
        </p:nvGrpSpPr>
        <p:grpSpPr>
          <a:xfrm>
            <a:off x="3866148" y="2142277"/>
            <a:ext cx="7427494" cy="1451155"/>
            <a:chOff x="3986464" y="1471048"/>
            <a:chExt cx="7427494" cy="1451155"/>
          </a:xfrm>
        </p:grpSpPr>
        <p:sp>
          <p:nvSpPr>
            <p:cNvPr id="8" name="Google Shape;305;p35"/>
            <p:cNvSpPr txBox="1"/>
            <p:nvPr/>
          </p:nvSpPr>
          <p:spPr>
            <a:xfrm>
              <a:off x="8638974" y="1985952"/>
              <a:ext cx="2774984" cy="936251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Your URI and label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are auto-filled.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6" name="Google Shape;287;p34"/>
            <p:cNvCxnSpPr>
              <a:stCxn id="8" idx="1"/>
            </p:cNvCxnSpPr>
            <p:nvPr/>
          </p:nvCxnSpPr>
          <p:spPr>
            <a:xfrm flipH="1" flipV="1">
              <a:off x="3986464" y="1471048"/>
              <a:ext cx="4652510" cy="983030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10" name="Google Shape;305;p35"/>
          <p:cNvSpPr txBox="1"/>
          <p:nvPr/>
        </p:nvSpPr>
        <p:spPr>
          <a:xfrm>
            <a:off x="8518658" y="3887979"/>
            <a:ext cx="2774984" cy="1990783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If you want a different label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(e.g., an RDA label) you can write over the auto-filled label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270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80" y="410076"/>
            <a:ext cx="7279356" cy="581332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581401" y="1267326"/>
            <a:ext cx="7959013" cy="1748590"/>
            <a:chOff x="3719639" y="2178457"/>
            <a:chExt cx="7959013" cy="1748590"/>
          </a:xfrm>
        </p:grpSpPr>
        <p:sp>
          <p:nvSpPr>
            <p:cNvPr id="8" name="Google Shape;305;p35"/>
            <p:cNvSpPr txBox="1"/>
            <p:nvPr/>
          </p:nvSpPr>
          <p:spPr>
            <a:xfrm>
              <a:off x="8622931" y="2178457"/>
              <a:ext cx="3055721" cy="834190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Choose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property type (default is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literal</a:t>
              </a:r>
              <a:r>
                <a:rPr kumimoji="0" lang="en-US" sz="240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6" name="Google Shape;287;p34"/>
            <p:cNvCxnSpPr>
              <a:stCxn id="8" idx="1"/>
            </p:cNvCxnSpPr>
            <p:nvPr/>
          </p:nvCxnSpPr>
          <p:spPr>
            <a:xfrm flipH="1">
              <a:off x="3719639" y="2595552"/>
              <a:ext cx="4903292" cy="1331495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15" name="Google Shape;305;p35"/>
          <p:cNvSpPr txBox="1"/>
          <p:nvPr/>
        </p:nvSpPr>
        <p:spPr>
          <a:xfrm>
            <a:off x="8484693" y="2563851"/>
            <a:ext cx="3055721" cy="379249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kern="0" baseline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Literal = expected input in the editor</a:t>
            </a:r>
            <a:r>
              <a:rPr lang="en-US" sz="24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 </a:t>
            </a:r>
            <a:r>
              <a:rPr lang="en-US" sz="2400" kern="0" baseline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is a text string</a:t>
            </a:r>
          </a:p>
          <a:p>
            <a:pPr marL="171450" lvl="0" indent="-1714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ker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Resource = expected input in the editor requires another resource template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kern="0" baseline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Lookup = expected input in the editor is from a lookup/list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57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32" y="289761"/>
            <a:ext cx="6890837" cy="592789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80349" y="1267325"/>
            <a:ext cx="8514346" cy="2005264"/>
            <a:chOff x="3719640" y="2178456"/>
            <a:chExt cx="7760366" cy="2005264"/>
          </a:xfrm>
        </p:grpSpPr>
        <p:sp>
          <p:nvSpPr>
            <p:cNvPr id="6" name="Google Shape;305;p35"/>
            <p:cNvSpPr txBox="1"/>
            <p:nvPr/>
          </p:nvSpPr>
          <p:spPr>
            <a:xfrm>
              <a:off x="8622931" y="2178456"/>
              <a:ext cx="2857075" cy="2005264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Choose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True</a:t>
              </a:r>
              <a:r>
                <a:rPr kumimoji="0" lang="en-US" sz="240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if the field should be mandatory,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False</a:t>
              </a:r>
              <a:r>
                <a:rPr kumimoji="0" lang="en-US" sz="240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if it is not mandatory; default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is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False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7" name="Google Shape;287;p34"/>
            <p:cNvCxnSpPr>
              <a:stCxn id="6" idx="1"/>
            </p:cNvCxnSpPr>
            <p:nvPr/>
          </p:nvCxnSpPr>
          <p:spPr>
            <a:xfrm flipH="1">
              <a:off x="3719640" y="3181088"/>
              <a:ext cx="4903291" cy="745959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65317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27" y="352174"/>
            <a:ext cx="6284746" cy="5420045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454317" y="1313605"/>
            <a:ext cx="6320588" cy="1894815"/>
            <a:chOff x="5719132" y="2178456"/>
            <a:chExt cx="5760874" cy="1894815"/>
          </a:xfrm>
        </p:grpSpPr>
        <p:sp>
          <p:nvSpPr>
            <p:cNvPr id="5" name="Google Shape;305;p35"/>
            <p:cNvSpPr txBox="1"/>
            <p:nvPr/>
          </p:nvSpPr>
          <p:spPr>
            <a:xfrm>
              <a:off x="8622931" y="2178456"/>
              <a:ext cx="2857075" cy="1894815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Choose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True</a:t>
              </a:r>
              <a:r>
                <a:rPr kumimoji="0" lang="en-US" sz="240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if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the field is repeatable,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False</a:t>
              </a:r>
              <a:r>
                <a:rPr kumimoji="0" lang="en-US" sz="240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if the field is not repeatable; 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default is </a:t>
              </a:r>
              <a:r>
                <a:rPr kumimoji="0" lang="en-US" sz="24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True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6" name="Google Shape;287;p34"/>
            <p:cNvCxnSpPr>
              <a:stCxn id="5" idx="1"/>
            </p:cNvCxnSpPr>
            <p:nvPr/>
          </p:nvCxnSpPr>
          <p:spPr>
            <a:xfrm flipH="1">
              <a:off x="5719132" y="3125864"/>
              <a:ext cx="2903799" cy="578440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451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52939" y="288005"/>
            <a:ext cx="11177587" cy="5774891"/>
            <a:chOff x="452939" y="288005"/>
            <a:chExt cx="11177587" cy="57748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2939" y="288005"/>
              <a:ext cx="7231230" cy="5774891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3834066" y="1233396"/>
              <a:ext cx="7796460" cy="1525847"/>
              <a:chOff x="5719132" y="2178457"/>
              <a:chExt cx="5511386" cy="1525847"/>
            </a:xfrm>
          </p:grpSpPr>
          <p:sp>
            <p:nvSpPr>
              <p:cNvPr id="5" name="Google Shape;305;p35"/>
              <p:cNvSpPr txBox="1"/>
              <p:nvPr/>
            </p:nvSpPr>
            <p:spPr>
              <a:xfrm>
                <a:off x="8622930" y="2178457"/>
                <a:ext cx="2607588" cy="948330"/>
              </a:xfrm>
              <a:prstGeom prst="rect">
                <a:avLst/>
              </a:prstGeom>
              <a:noFill/>
              <a:ln w="28575" cap="flat" cmpd="sng">
                <a:solidFill>
                  <a:srgbClr val="833C0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If you chose </a:t>
                </a:r>
                <a:r>
                  <a:rPr lang="en-US" sz="2400" b="1" kern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resource</a:t>
                </a:r>
                <a:r>
                  <a:rPr lang="en-US" sz="2400" kern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as a type, click on </a:t>
                </a:r>
                <a:r>
                  <a:rPr lang="en-US" sz="2400" b="1" kern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Add template</a:t>
                </a: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cxnSp>
            <p:nvCxnSpPr>
              <p:cNvPr id="6" name="Google Shape;287;p34"/>
              <p:cNvCxnSpPr>
                <a:stCxn id="5" idx="1"/>
              </p:cNvCxnSpPr>
              <p:nvPr/>
            </p:nvCxnSpPr>
            <p:spPr>
              <a:xfrm flipH="1">
                <a:off x="5719132" y="2652622"/>
                <a:ext cx="2903798" cy="1051682"/>
              </a:xfrm>
              <a:prstGeom prst="straightConnector1">
                <a:avLst/>
              </a:prstGeom>
              <a:noFill/>
              <a:ln w="57150" cap="flat" cmpd="sng">
                <a:solidFill>
                  <a:srgbClr val="2E75B5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</p:grpSp>
      <p:cxnSp>
        <p:nvCxnSpPr>
          <p:cNvPr id="8" name="Google Shape;287;p34"/>
          <p:cNvCxnSpPr>
            <a:stCxn id="5" idx="1"/>
          </p:cNvCxnSpPr>
          <p:nvPr/>
        </p:nvCxnSpPr>
        <p:spPr>
          <a:xfrm flipH="1">
            <a:off x="1780674" y="1707561"/>
            <a:ext cx="6161133" cy="3008818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17" name="Group 16"/>
          <p:cNvGrpSpPr/>
          <p:nvPr/>
        </p:nvGrpSpPr>
        <p:grpSpPr>
          <a:xfrm>
            <a:off x="452939" y="274528"/>
            <a:ext cx="9637545" cy="6446947"/>
            <a:chOff x="452939" y="288005"/>
            <a:chExt cx="9637545" cy="6446947"/>
          </a:xfrm>
        </p:grpSpPr>
        <p:sp>
          <p:nvSpPr>
            <p:cNvPr id="11" name="Google Shape;305;p35"/>
            <p:cNvSpPr txBox="1"/>
            <p:nvPr/>
          </p:nvSpPr>
          <p:spPr>
            <a:xfrm>
              <a:off x="7941807" y="3819481"/>
              <a:ext cx="2148677" cy="546319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n-US" sz="2400" kern="0" smtClean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 box opens up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939" y="288005"/>
              <a:ext cx="7231230" cy="6446947"/>
            </a:xfrm>
            <a:prstGeom prst="rect">
              <a:avLst/>
            </a:prstGeom>
          </p:spPr>
        </p:pic>
        <p:cxnSp>
          <p:nvCxnSpPr>
            <p:cNvPr id="13" name="Google Shape;287;p34"/>
            <p:cNvCxnSpPr>
              <a:stCxn id="11" idx="1"/>
            </p:cNvCxnSpPr>
            <p:nvPr/>
          </p:nvCxnSpPr>
          <p:spPr>
            <a:xfrm flipH="1">
              <a:off x="4507832" y="4092641"/>
              <a:ext cx="3433975" cy="623738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98824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79" y="365459"/>
            <a:ext cx="7097677" cy="552199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sp>
        <p:nvSpPr>
          <p:cNvPr id="4" name="Google Shape;305;p35"/>
          <p:cNvSpPr txBox="1"/>
          <p:nvPr/>
        </p:nvSpPr>
        <p:spPr>
          <a:xfrm>
            <a:off x="8134313" y="1232120"/>
            <a:ext cx="3688719" cy="151107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Click on the down arrow. A pull down menu of available resource templates opens up.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5" name="Google Shape;287;p34"/>
          <p:cNvCxnSpPr>
            <a:stCxn id="4" idx="1"/>
          </p:cNvCxnSpPr>
          <p:nvPr/>
        </p:nvCxnSpPr>
        <p:spPr>
          <a:xfrm flipH="1">
            <a:off x="5309937" y="1987660"/>
            <a:ext cx="2824376" cy="1156593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" name="Google Shape;305;p35"/>
          <p:cNvSpPr txBox="1"/>
          <p:nvPr/>
        </p:nvSpPr>
        <p:spPr>
          <a:xfrm>
            <a:off x="7980194" y="3272400"/>
            <a:ext cx="4093210" cy="308395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If your template is not on the</a:t>
            </a:r>
            <a:r>
              <a:rPr lang="en-US" sz="24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list: </a:t>
            </a:r>
          </a:p>
          <a:p>
            <a:pPr marL="342900" lvl="0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 the ID manually to the list </a:t>
            </a:r>
            <a:r>
              <a:rPr lang="en-US" sz="2400" i="1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(not yet available) </a:t>
            </a:r>
          </a:p>
          <a:p>
            <a:pPr marL="342900" lvl="0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 any resource template ID as a stop-gap and edit the name directly in your JSON file after export</a:t>
            </a:r>
          </a:p>
        </p:txBody>
      </p:sp>
    </p:spTree>
    <p:extLst>
      <p:ext uri="{BB962C8B-B14F-4D97-AF65-F5344CB8AC3E}">
        <p14:creationId xmlns:p14="http://schemas.microsoft.com/office/powerpoint/2010/main" val="162997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this covers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Creating a new profile from scratch</a:t>
            </a:r>
          </a:p>
          <a:p>
            <a:pPr lvl="1"/>
            <a:r>
              <a:rPr lang="en-US" smtClean="0"/>
              <a:t>naming your profile</a:t>
            </a:r>
          </a:p>
          <a:p>
            <a:pPr lvl="1"/>
            <a:r>
              <a:rPr lang="en-US" smtClean="0"/>
              <a:t>other metadata for your profile</a:t>
            </a:r>
          </a:p>
          <a:p>
            <a:r>
              <a:rPr lang="en-US" smtClean="0"/>
              <a:t>Adding a Resource Template</a:t>
            </a:r>
          </a:p>
          <a:p>
            <a:r>
              <a:rPr lang="en-US" smtClean="0"/>
              <a:t>Adding a Property Template</a:t>
            </a:r>
          </a:p>
          <a:p>
            <a:r>
              <a:rPr lang="en-US" smtClean="0"/>
              <a:t>Adding Default Values</a:t>
            </a:r>
          </a:p>
          <a:p>
            <a:r>
              <a:rPr lang="en-US" smtClean="0"/>
              <a:t>Exporting your Profile</a:t>
            </a:r>
          </a:p>
        </p:txBody>
      </p:sp>
    </p:spTree>
    <p:extLst>
      <p:ext uri="{BB962C8B-B14F-4D97-AF65-F5344CB8AC3E}">
        <p14:creationId xmlns:p14="http://schemas.microsoft.com/office/powerpoint/2010/main" val="426647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19" y="316999"/>
            <a:ext cx="6191162" cy="5927056"/>
          </a:xfrm>
          <a:prstGeom prst="rect">
            <a:avLst/>
          </a:prstGeom>
        </p:spPr>
      </p:pic>
      <p:sp>
        <p:nvSpPr>
          <p:cNvPr id="4" name="Google Shape;305;p35"/>
          <p:cNvSpPr txBox="1"/>
          <p:nvPr/>
        </p:nvSpPr>
        <p:spPr>
          <a:xfrm>
            <a:off x="7909723" y="3690075"/>
            <a:ext cx="3620543" cy="1940703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Your property can refer to more than one Resource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Template. Simply click on the </a:t>
            </a:r>
            <a:r>
              <a:rPr lang="en-US" sz="2400" b="1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+ Add Template</a:t>
            </a: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button as many times as needed.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5" name="Google Shape;287;p34"/>
          <p:cNvCxnSpPr>
            <a:stCxn id="4" idx="1"/>
          </p:cNvCxnSpPr>
          <p:nvPr/>
        </p:nvCxnSpPr>
        <p:spPr>
          <a:xfrm flipH="1" flipV="1">
            <a:off x="5245769" y="4267201"/>
            <a:ext cx="2663954" cy="393226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37807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48813" y="272489"/>
            <a:ext cx="11029047" cy="6009535"/>
            <a:chOff x="348813" y="272489"/>
            <a:chExt cx="11029047" cy="600953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813" y="272489"/>
              <a:ext cx="6967174" cy="6009535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3581400" y="1027087"/>
              <a:ext cx="7796460" cy="1525847"/>
              <a:chOff x="5719132" y="2178457"/>
              <a:chExt cx="5511386" cy="1525847"/>
            </a:xfrm>
          </p:grpSpPr>
          <p:sp>
            <p:nvSpPr>
              <p:cNvPr id="5" name="Google Shape;305;p35"/>
              <p:cNvSpPr txBox="1"/>
              <p:nvPr/>
            </p:nvSpPr>
            <p:spPr>
              <a:xfrm>
                <a:off x="8622930" y="2178457"/>
                <a:ext cx="2607588" cy="948330"/>
              </a:xfrm>
              <a:prstGeom prst="rect">
                <a:avLst/>
              </a:prstGeom>
              <a:noFill/>
              <a:ln w="28575" cap="flat" cmpd="sng">
                <a:solidFill>
                  <a:srgbClr val="833C0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If you chose </a:t>
                </a:r>
                <a:r>
                  <a:rPr lang="en-US" sz="2400" b="1" kern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lookup</a:t>
                </a:r>
                <a:r>
                  <a:rPr lang="en-US" sz="2400" kern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as a type, click on </a:t>
                </a:r>
                <a:r>
                  <a:rPr lang="en-US" sz="2400" b="1" kern="0" smtClean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Add Value</a:t>
                </a: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cxnSp>
            <p:nvCxnSpPr>
              <p:cNvPr id="6" name="Google Shape;287;p34"/>
              <p:cNvCxnSpPr>
                <a:stCxn id="5" idx="1"/>
              </p:cNvCxnSpPr>
              <p:nvPr/>
            </p:nvCxnSpPr>
            <p:spPr>
              <a:xfrm flipH="1">
                <a:off x="5719132" y="2652622"/>
                <a:ext cx="2903798" cy="1051682"/>
              </a:xfrm>
              <a:prstGeom prst="straightConnector1">
                <a:avLst/>
              </a:prstGeom>
              <a:noFill/>
              <a:ln w="57150" cap="flat" cmpd="sng">
                <a:solidFill>
                  <a:srgbClr val="2E75B5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</p:grpSp>
      <p:cxnSp>
        <p:nvCxnSpPr>
          <p:cNvPr id="7" name="Google Shape;287;p34"/>
          <p:cNvCxnSpPr>
            <a:stCxn id="5" idx="1"/>
          </p:cNvCxnSpPr>
          <p:nvPr/>
        </p:nvCxnSpPr>
        <p:spPr>
          <a:xfrm flipH="1">
            <a:off x="1684421" y="1501252"/>
            <a:ext cx="6004720" cy="3712432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18" name="Group 17"/>
          <p:cNvGrpSpPr/>
          <p:nvPr/>
        </p:nvGrpSpPr>
        <p:grpSpPr>
          <a:xfrm>
            <a:off x="347214" y="272489"/>
            <a:ext cx="9743270" cy="6208144"/>
            <a:chOff x="347214" y="272489"/>
            <a:chExt cx="9743270" cy="6208144"/>
          </a:xfrm>
        </p:grpSpPr>
        <p:sp>
          <p:nvSpPr>
            <p:cNvPr id="10" name="Google Shape;305;p35"/>
            <p:cNvSpPr txBox="1"/>
            <p:nvPr/>
          </p:nvSpPr>
          <p:spPr>
            <a:xfrm>
              <a:off x="7941807" y="3819481"/>
              <a:ext cx="2148677" cy="546319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lang="en-US" sz="2400" kern="0" smtClean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 box opens up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214" y="272489"/>
              <a:ext cx="6939325" cy="6208144"/>
            </a:xfrm>
            <a:prstGeom prst="rect">
              <a:avLst/>
            </a:prstGeom>
          </p:spPr>
        </p:pic>
        <p:cxnSp>
          <p:nvCxnSpPr>
            <p:cNvPr id="14" name="Google Shape;287;p34"/>
            <p:cNvCxnSpPr>
              <a:stCxn id="10" idx="1"/>
            </p:cNvCxnSpPr>
            <p:nvPr/>
          </p:nvCxnSpPr>
          <p:spPr>
            <a:xfrm flipH="1">
              <a:off x="3834063" y="4092641"/>
              <a:ext cx="4107744" cy="752075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00237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sp>
        <p:nvSpPr>
          <p:cNvPr id="3" name="Google Shape;305;p35"/>
          <p:cNvSpPr txBox="1"/>
          <p:nvPr/>
        </p:nvSpPr>
        <p:spPr>
          <a:xfrm>
            <a:off x="8134313" y="1232121"/>
            <a:ext cx="3688719" cy="1211812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Click on the down arrow. A pull down menu of available vocabularies opens up.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79" y="208548"/>
            <a:ext cx="7009647" cy="5840213"/>
          </a:xfrm>
          <a:prstGeom prst="rect">
            <a:avLst/>
          </a:prstGeom>
        </p:spPr>
      </p:pic>
      <p:cxnSp>
        <p:nvCxnSpPr>
          <p:cNvPr id="5" name="Google Shape;287;p34"/>
          <p:cNvCxnSpPr/>
          <p:nvPr/>
        </p:nvCxnSpPr>
        <p:spPr>
          <a:xfrm flipH="1">
            <a:off x="4844716" y="1838027"/>
            <a:ext cx="3289598" cy="1466647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7" name="Google Shape;305;p35"/>
          <p:cNvSpPr txBox="1"/>
          <p:nvPr/>
        </p:nvSpPr>
        <p:spPr>
          <a:xfrm>
            <a:off x="7729822" y="3431632"/>
            <a:ext cx="4093210" cy="1502521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To request the addition of new vocabularies to the list </a:t>
            </a:r>
            <a:r>
              <a:rPr lang="en-US" sz="2400" kern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 to:</a:t>
            </a:r>
          </a:p>
          <a:p>
            <a:pPr lvl="0">
              <a:buClr>
                <a:srgbClr val="000000"/>
              </a:buClr>
            </a:pPr>
            <a:r>
              <a:rPr lang="en-US" kern="0" smtClean="0">
                <a:solidFill>
                  <a:srgbClr val="000000"/>
                </a:solidFill>
                <a:latin typeface="Calibri"/>
                <a:cs typeface="Arial"/>
                <a:sym typeface="Calibri"/>
                <a:hlinkClick r:id="rId3"/>
              </a:rPr>
              <a:t>https://wiki.duraspace.org/display/LD4P2/Request+a+New+Dataset+For+QA</a:t>
            </a:r>
            <a:r>
              <a:rPr lang="en-US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 </a:t>
            </a: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504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92" y="233530"/>
            <a:ext cx="7815336" cy="5686008"/>
          </a:xfrm>
          <a:prstGeom prst="rect">
            <a:avLst/>
          </a:prstGeom>
        </p:spPr>
      </p:pic>
      <p:sp>
        <p:nvSpPr>
          <p:cNvPr id="4" name="Google Shape;305;p35"/>
          <p:cNvSpPr txBox="1"/>
          <p:nvPr/>
        </p:nvSpPr>
        <p:spPr>
          <a:xfrm>
            <a:off x="8628179" y="3415591"/>
            <a:ext cx="3210894" cy="1637672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You may add more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than one vocabulary. Simply click on </a:t>
            </a:r>
            <a:r>
              <a:rPr kumimoji="0" lang="en-US" sz="24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+Add Value</a:t>
            </a:r>
            <a:r>
              <a:rPr kumimoji="0" lang="en-US" sz="24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as many times as needed.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10" name="Google Shape;287;p34"/>
          <p:cNvCxnSpPr>
            <a:stCxn id="4" idx="1"/>
          </p:cNvCxnSpPr>
          <p:nvPr/>
        </p:nvCxnSpPr>
        <p:spPr>
          <a:xfrm flipH="1" flipV="1">
            <a:off x="5598695" y="4010527"/>
            <a:ext cx="3029484" cy="223900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0951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Default Values</a:t>
            </a:r>
            <a:endParaRPr lang="en-US"/>
          </a:p>
        </p:txBody>
      </p:sp>
      <p:sp>
        <p:nvSpPr>
          <p:cNvPr id="379" name="Google Shape;379;p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97C9A12F-A2D5-4B9D-8AC8-B620F46B55B2}" type="datetime1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sym typeface="Calibri"/>
              </a:rPr>
              <a:t>5/27/2019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cxnSp>
        <p:nvCxnSpPr>
          <p:cNvPr id="383" name="Google Shape;383;p41"/>
          <p:cNvCxnSpPr/>
          <p:nvPr/>
        </p:nvCxnSpPr>
        <p:spPr>
          <a:xfrm flipH="1" flipV="1">
            <a:off x="2759386" y="5443801"/>
            <a:ext cx="1064757" cy="581291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pSp>
        <p:nvGrpSpPr>
          <p:cNvPr id="12" name="Group 11"/>
          <p:cNvGrpSpPr/>
          <p:nvPr/>
        </p:nvGrpSpPr>
        <p:grpSpPr>
          <a:xfrm>
            <a:off x="950495" y="1320048"/>
            <a:ext cx="10669638" cy="4863139"/>
            <a:chOff x="950495" y="1320048"/>
            <a:chExt cx="10669638" cy="486313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926" r="1260"/>
            <a:stretch/>
          </p:blipFill>
          <p:spPr>
            <a:xfrm>
              <a:off x="950495" y="1360400"/>
              <a:ext cx="5979695" cy="4822787"/>
            </a:xfrm>
            <a:prstGeom prst="rect">
              <a:avLst/>
            </a:prstGeom>
          </p:spPr>
        </p:pic>
        <p:sp>
          <p:nvSpPr>
            <p:cNvPr id="385" name="Google Shape;385;p41"/>
            <p:cNvSpPr txBox="1"/>
            <p:nvPr/>
          </p:nvSpPr>
          <p:spPr>
            <a:xfrm>
              <a:off x="8976123" y="1320048"/>
              <a:ext cx="2644010" cy="2381799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To </a:t>
              </a:r>
              <a:r>
                <a:rPr kumimoji="0" lang="en-US" sz="2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add </a:t>
              </a:r>
              <a:r>
                <a: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default values,</a:t>
              </a:r>
              <a:r>
                <a:rPr kumimoji="0" lang="en-US" sz="28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click on </a:t>
              </a:r>
              <a:r>
                <a:rPr kumimoji="0" lang="en-US" sz="28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+ Add Default</a:t>
              </a:r>
              <a:r>
                <a:rPr kumimoji="0" lang="en-US" sz="280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under </a:t>
              </a:r>
              <a:r>
                <a:rPr kumimoji="0" lang="en-US" sz="2800" b="1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Value Constraint.</a:t>
              </a:r>
              <a:endParaRPr kumimoji="0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" name="Google Shape;384;p41"/>
            <p:cNvCxnSpPr>
              <a:stCxn id="385" idx="1"/>
            </p:cNvCxnSpPr>
            <p:nvPr/>
          </p:nvCxnSpPr>
          <p:spPr>
            <a:xfrm flipH="1">
              <a:off x="2069433" y="2510948"/>
              <a:ext cx="6906690" cy="1720289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20" name="Google Shape;276;p33"/>
            <p:cNvSpPr/>
            <p:nvPr/>
          </p:nvSpPr>
          <p:spPr>
            <a:xfrm>
              <a:off x="1090861" y="4095776"/>
              <a:ext cx="1118939" cy="308624"/>
            </a:xfrm>
            <a:prstGeom prst="ellipse">
              <a:avLst/>
            </a:prstGeom>
            <a:noFill/>
            <a:ln w="38100" cap="flat" cmpd="sng">
              <a:solidFill>
                <a:srgbClr val="2F549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50495" y="1232269"/>
            <a:ext cx="10680107" cy="4957185"/>
            <a:chOff x="950495" y="1232269"/>
            <a:chExt cx="10680107" cy="495718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0495" y="1232269"/>
              <a:ext cx="5983221" cy="4957185"/>
            </a:xfrm>
            <a:prstGeom prst="rect">
              <a:avLst/>
            </a:prstGeom>
          </p:spPr>
        </p:pic>
        <p:sp>
          <p:nvSpPr>
            <p:cNvPr id="23" name="Google Shape;385;p41"/>
            <p:cNvSpPr txBox="1"/>
            <p:nvPr/>
          </p:nvSpPr>
          <p:spPr>
            <a:xfrm>
              <a:off x="8986592" y="3904903"/>
              <a:ext cx="2644010" cy="1020023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 pair of boxes open up.</a:t>
              </a:r>
              <a:endParaRPr kumimoji="0" sz="2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4" name="Google Shape;384;p41"/>
            <p:cNvCxnSpPr>
              <a:stCxn id="23" idx="1"/>
            </p:cNvCxnSpPr>
            <p:nvPr/>
          </p:nvCxnSpPr>
          <p:spPr>
            <a:xfrm flipH="1" flipV="1">
              <a:off x="6513096" y="4095777"/>
              <a:ext cx="2473496" cy="319138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28" name="Google Shape;384;p41"/>
            <p:cNvCxnSpPr>
              <a:stCxn id="23" idx="1"/>
            </p:cNvCxnSpPr>
            <p:nvPr/>
          </p:nvCxnSpPr>
          <p:spPr>
            <a:xfrm flipH="1" flipV="1">
              <a:off x="3256547" y="4089510"/>
              <a:ext cx="5730045" cy="325405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258651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9D57116-8F65-413E-88B1-1A52BEB3A3EA}" type="datetime1">
              <a:rPr lang="en-US" smtClean="0"/>
              <a:t>5/27/2019</a:t>
            </a:fld>
            <a:endParaRPr lang="en-US"/>
          </a:p>
        </p:txBody>
      </p:sp>
      <p:sp>
        <p:nvSpPr>
          <p:cNvPr id="5" name="Google Shape;381;p41"/>
          <p:cNvSpPr txBox="1"/>
          <p:nvPr/>
        </p:nvSpPr>
        <p:spPr>
          <a:xfrm>
            <a:off x="8172883" y="1822060"/>
            <a:ext cx="3666191" cy="93673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Add your Default URI here.</a:t>
            </a: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382;p41"/>
          <p:cNvSpPr txBox="1"/>
          <p:nvPr/>
        </p:nvSpPr>
        <p:spPr>
          <a:xfrm>
            <a:off x="8172882" y="3432913"/>
            <a:ext cx="3666191" cy="914498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Add your Default Literal here.</a:t>
            </a:r>
            <a:endParaRPr kumimoji="0" sz="2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14"/>
          <a:stretch/>
        </p:blipFill>
        <p:spPr>
          <a:xfrm>
            <a:off x="838200" y="401462"/>
            <a:ext cx="6509084" cy="5450467"/>
          </a:xfrm>
          <a:prstGeom prst="rect">
            <a:avLst/>
          </a:prstGeom>
        </p:spPr>
      </p:pic>
      <p:cxnSp>
        <p:nvCxnSpPr>
          <p:cNvPr id="8" name="Google Shape;384;p41"/>
          <p:cNvCxnSpPr>
            <a:stCxn id="5" idx="1"/>
          </p:cNvCxnSpPr>
          <p:nvPr/>
        </p:nvCxnSpPr>
        <p:spPr>
          <a:xfrm flipH="1">
            <a:off x="2983833" y="2290430"/>
            <a:ext cx="5189050" cy="1142483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" name="Google Shape;384;p41"/>
          <p:cNvCxnSpPr>
            <a:stCxn id="6" idx="1"/>
          </p:cNvCxnSpPr>
          <p:nvPr/>
        </p:nvCxnSpPr>
        <p:spPr>
          <a:xfrm flipH="1" flipV="1">
            <a:off x="5743076" y="3545306"/>
            <a:ext cx="2429806" cy="344856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5" name="Google Shape;382;p41"/>
          <p:cNvSpPr txBox="1"/>
          <p:nvPr/>
        </p:nvSpPr>
        <p:spPr>
          <a:xfrm>
            <a:off x="8172882" y="5021524"/>
            <a:ext cx="3666192" cy="1517388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Currently,</a:t>
            </a:r>
            <a:r>
              <a:rPr kumimoji="0" lang="en-US" sz="2000" b="0" i="1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you need to enter both the URI &amp; the literal for your default. This is a bug that will be fixed</a:t>
            </a:r>
            <a:r>
              <a:rPr kumimoji="0" lang="en-US" sz="2800" b="0" i="1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.</a:t>
            </a:r>
            <a:endParaRPr kumimoji="0" sz="2800" b="0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807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Exporting &amp; Saving Your Profile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cannot save your profile in the Sinopia Profile Editor</a:t>
            </a:r>
          </a:p>
          <a:p>
            <a:r>
              <a:rPr lang="en-US" smtClean="0"/>
              <a:t>Instead you export it to your individual computer where it is saved as a download</a:t>
            </a:r>
          </a:p>
          <a:p>
            <a:r>
              <a:rPr lang="en-US" smtClean="0"/>
              <a:t>From there, you can import the file into the Profile Editor to continue editing, into the Linked Data Editor to allow metadata entry, and/or upload it to your GitHub directory</a:t>
            </a:r>
          </a:p>
          <a:p>
            <a:r>
              <a:rPr lang="en-US" i="1" smtClean="0"/>
              <a:t>Note:</a:t>
            </a:r>
            <a:r>
              <a:rPr lang="en-US" smtClean="0"/>
              <a:t> If you do not export, and you close your browser tab, the profile will disappear</a:t>
            </a:r>
            <a:endParaRPr lang="en-US" i="1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0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Exporting a profile to your computer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48829"/>
            <a:ext cx="7033080" cy="3782265"/>
          </a:xfrm>
          <a:prstGeom prst="rect">
            <a:avLst/>
          </a:prstGeom>
        </p:spPr>
      </p:pic>
      <p:sp>
        <p:nvSpPr>
          <p:cNvPr id="6" name="Google Shape;235;p28"/>
          <p:cNvSpPr txBox="1"/>
          <p:nvPr/>
        </p:nvSpPr>
        <p:spPr>
          <a:xfrm>
            <a:off x="8971289" y="4814516"/>
            <a:ext cx="1800041" cy="416390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US" sz="2000" ker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Click on </a:t>
            </a:r>
            <a:r>
              <a:rPr lang="en-US" sz="2000" b="1" ker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Export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Google Shape;216;p26"/>
          <p:cNvCxnSpPr>
            <a:stCxn id="6" idx="1"/>
          </p:cNvCxnSpPr>
          <p:nvPr/>
        </p:nvCxnSpPr>
        <p:spPr>
          <a:xfrm flipH="1">
            <a:off x="7684168" y="5022711"/>
            <a:ext cx="1287121" cy="208195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1670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Error Message on Export—Troubleshooting 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74" t="6071" r="2045" b="4286"/>
          <a:stretch/>
        </p:blipFill>
        <p:spPr>
          <a:xfrm>
            <a:off x="609599" y="2104370"/>
            <a:ext cx="5614988" cy="11953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6536" y="2104370"/>
            <a:ext cx="52578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This means one or more elements are missing from your profile or are invalid.</a:t>
            </a:r>
            <a:br>
              <a:rPr lang="en-US" smtClean="0"/>
            </a:br>
            <a:r>
              <a:rPr lang="en-US" smtClean="0"/>
              <a:t>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All required fields are filled in (required fields are indicated with an asterisk *. These may be at the profile, resource template, or property template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You have at least one resource template and that resource template has at least one property template.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In the property template the Type (literal, lookup, resource) must agree with the expected value (a literal will expect a literal, a lookup will expect a value list of some sort, and a resource will expect a resource template).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6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Exporting a Profile to your Computer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54" y="1796682"/>
            <a:ext cx="6572250" cy="2305050"/>
          </a:xfrm>
          <a:prstGeom prst="rect">
            <a:avLst/>
          </a:prstGeom>
        </p:spPr>
      </p:pic>
      <p:sp>
        <p:nvSpPr>
          <p:cNvPr id="7" name="Google Shape;235;p28"/>
          <p:cNvSpPr txBox="1"/>
          <p:nvPr/>
        </p:nvSpPr>
        <p:spPr>
          <a:xfrm>
            <a:off x="7718612" y="1846365"/>
            <a:ext cx="3635188" cy="896835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US" sz="2000" ker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The json file will automatically download to your computer.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235;p28"/>
          <p:cNvSpPr txBox="1"/>
          <p:nvPr/>
        </p:nvSpPr>
        <p:spPr>
          <a:xfrm>
            <a:off x="542365" y="4966779"/>
            <a:ext cx="4755776" cy="1323870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US" sz="2000" kern="0" dirty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If you want to look at your file directly, you will need Oxygen or Atom or similar XML </a:t>
            </a:r>
            <a:r>
              <a:rPr lang="en-US" sz="2000" ker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editor</a:t>
            </a:r>
            <a:r>
              <a:rPr lang="en-US" sz="20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. A text editor is also possible, but not </a:t>
            </a:r>
            <a:r>
              <a:rPr lang="en-US" sz="20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as pretty</a:t>
            </a:r>
            <a:r>
              <a:rPr lang="en-US" sz="20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.</a:t>
            </a:r>
            <a:endParaRPr lang="en-US" sz="2000" kern="0" dirty="0">
              <a:solidFill>
                <a:srgbClr val="000000"/>
              </a:solidFill>
              <a:latin typeface="Calibri"/>
              <a:cs typeface="Arial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Google Shape;235;p28"/>
          <p:cNvSpPr txBox="1"/>
          <p:nvPr/>
        </p:nvSpPr>
        <p:spPr>
          <a:xfrm>
            <a:off x="7136186" y="4523854"/>
            <a:ext cx="4217614" cy="1104860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en-US" sz="20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Use this file </a:t>
            </a:r>
            <a:r>
              <a:rPr lang="en-US" sz="20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to upload your profile to the Linked Data Editor and/or to GitHub.</a:t>
            </a:r>
            <a:endParaRPr lang="en-US" sz="2000" kern="0">
              <a:solidFill>
                <a:srgbClr val="000000"/>
              </a:solidFill>
              <a:latin typeface="Calibri"/>
              <a:cs typeface="Arial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904897" y="2924510"/>
            <a:ext cx="2393244" cy="406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4" name="Google Shape;216;p26"/>
          <p:cNvCxnSpPr>
            <a:stCxn id="7" idx="1"/>
          </p:cNvCxnSpPr>
          <p:nvPr/>
        </p:nvCxnSpPr>
        <p:spPr>
          <a:xfrm flipH="1">
            <a:off x="5082990" y="2294783"/>
            <a:ext cx="2635622" cy="784594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19795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Creating a New Profile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15" y="1823548"/>
            <a:ext cx="8289759" cy="329343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9D57116-8F65-413E-88B1-1A52BEB3A3EA}" type="datetime1">
              <a:rPr lang="en-US" smtClean="0"/>
              <a:t>5/27/2019</a:t>
            </a:fld>
            <a:endParaRPr lang="en-US"/>
          </a:p>
        </p:txBody>
      </p:sp>
      <p:sp>
        <p:nvSpPr>
          <p:cNvPr id="6" name="Google Shape;235;p28"/>
          <p:cNvSpPr txBox="1"/>
          <p:nvPr/>
        </p:nvSpPr>
        <p:spPr>
          <a:xfrm>
            <a:off x="8655322" y="2776398"/>
            <a:ext cx="3296045" cy="1089749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On the Sinopia home page, click on </a:t>
            </a: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Profile Editor. </a:t>
            </a:r>
            <a:r>
              <a:rPr kumimoji="0" lang="en-US" sz="20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You</a:t>
            </a:r>
            <a:r>
              <a:rPr kumimoji="0" lang="en-US" sz="20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do not need to log in.</a:t>
            </a:r>
            <a:endParaRPr kumimoji="0" sz="20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" name="Google Shape;221;p26"/>
          <p:cNvCxnSpPr>
            <a:stCxn id="6" idx="1"/>
            <a:endCxn id="10" idx="4"/>
          </p:cNvCxnSpPr>
          <p:nvPr/>
        </p:nvCxnSpPr>
        <p:spPr>
          <a:xfrm flipH="1" flipV="1">
            <a:off x="7138737" y="2233543"/>
            <a:ext cx="1516585" cy="1087730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" name="Google Shape;285;p34"/>
          <p:cNvSpPr/>
          <p:nvPr/>
        </p:nvSpPr>
        <p:spPr>
          <a:xfrm>
            <a:off x="6375142" y="1818395"/>
            <a:ext cx="1527190" cy="415148"/>
          </a:xfrm>
          <a:prstGeom prst="ellipse">
            <a:avLst/>
          </a:prstGeom>
          <a:noFill/>
          <a:ln w="38100" cap="flat" cmpd="sng">
            <a:solidFill>
              <a:srgbClr val="2F549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741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592FB01-1D78-41BD-BC11-21316AB49031}" type="datetime1">
              <a:rPr lang="en-US" smtClean="0"/>
              <a:t>5/27/2019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75747" y="2662988"/>
            <a:ext cx="3015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smtClean="0">
                <a:latin typeface="Freestyle Script" panose="030804020302050B0404" pitchFamily="66" charset="0"/>
              </a:rPr>
              <a:t>The End</a:t>
            </a:r>
            <a:endParaRPr lang="en-US" sz="8800"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66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mtClean="0"/>
              <a:t>From the Profile </a:t>
            </a:r>
            <a:r>
              <a:rPr lang="en-US" b="1" smtClean="0"/>
              <a:t>Editor</a:t>
            </a:r>
            <a:r>
              <a:rPr lang="en-US" smtClean="0"/>
              <a:t> page, click on </a:t>
            </a:r>
            <a:r>
              <a:rPr lang="en-US" b="1" smtClean="0"/>
              <a:t>Create</a:t>
            </a:r>
            <a:r>
              <a:rPr lang="en-US" smtClean="0"/>
              <a:t> </a:t>
            </a:r>
            <a:r>
              <a:rPr lang="en-US" b="1" smtClean="0"/>
              <a:t>New Profile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15" y="2657229"/>
            <a:ext cx="9620250" cy="3476625"/>
          </a:xfrm>
          <a:prstGeom prst="rect">
            <a:avLst/>
          </a:prstGeom>
        </p:spPr>
      </p:pic>
      <p:cxnSp>
        <p:nvCxnSpPr>
          <p:cNvPr id="6" name="Google Shape;221;p26"/>
          <p:cNvCxnSpPr/>
          <p:nvPr/>
        </p:nvCxnSpPr>
        <p:spPr>
          <a:xfrm flipH="1">
            <a:off x="3016333" y="2386940"/>
            <a:ext cx="4655127" cy="3146961"/>
          </a:xfrm>
          <a:prstGeom prst="straightConnector1">
            <a:avLst/>
          </a:prstGeom>
          <a:noFill/>
          <a:ln w="5715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68622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63" y="954171"/>
            <a:ext cx="7677831" cy="4313640"/>
          </a:xfrm>
          <a:prstGeom prst="rect">
            <a:avLst/>
          </a:prstGeom>
        </p:spPr>
      </p:pic>
      <p:sp>
        <p:nvSpPr>
          <p:cNvPr id="6" name="Google Shape;235;p28"/>
          <p:cNvSpPr txBox="1"/>
          <p:nvPr/>
        </p:nvSpPr>
        <p:spPr>
          <a:xfrm>
            <a:off x="8236697" y="1903679"/>
            <a:ext cx="3700221" cy="752435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000" kern="0" noProof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An blank profile will appear on the page.</a:t>
            </a:r>
            <a:endParaRPr kumimoji="0" sz="1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73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263" y="1212294"/>
            <a:ext cx="7120400" cy="3976782"/>
          </a:xfrm>
          <a:prstGeom prst="rect">
            <a:avLst/>
          </a:prstGeom>
        </p:spPr>
      </p:pic>
      <p:sp>
        <p:nvSpPr>
          <p:cNvPr id="13" name="Google Shape;235;p28"/>
          <p:cNvSpPr txBox="1"/>
          <p:nvPr/>
        </p:nvSpPr>
        <p:spPr>
          <a:xfrm>
            <a:off x="7974890" y="267929"/>
            <a:ext cx="3623552" cy="6293292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ID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*—Include: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institution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name/code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primary ontology used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type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profile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separate parts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by colons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Title*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Readable version of ID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use institution code or name to start (will cluster your profiles)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Description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it covers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Date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date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you </a:t>
            </a: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created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profile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Author*</a:t>
            </a: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name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email</a:t>
            </a: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lang="en-US" sz="16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Remark: </a:t>
            </a: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lang="en-US" sz="16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anything you want to say about the specifics of the profile</a:t>
            </a: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lang="en-US" sz="16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Adherence</a:t>
            </a: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lang="en-US" sz="16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Ontology, Cataloging Standards; specialized vocabularies used</a:t>
            </a:r>
          </a:p>
          <a:p>
            <a:pPr marL="285750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lang="en-US" sz="16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Source</a:t>
            </a:r>
          </a:p>
          <a:p>
            <a:pPr marL="742950" lvl="1" indent="-285750">
              <a:buClr>
                <a:srgbClr val="000000"/>
              </a:buClr>
              <a:buSzPts val="1800"/>
              <a:buFont typeface="Arial"/>
              <a:buChar char="•"/>
              <a:defRPr/>
            </a:pPr>
            <a:r>
              <a:rPr lang="en-US" sz="160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 link to more information about your profile</a:t>
            </a:r>
            <a:endParaRPr sz="16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Arial"/>
            </a:endParaRPr>
          </a:p>
        </p:txBody>
      </p:sp>
      <p:sp>
        <p:nvSpPr>
          <p:cNvPr id="14" name="Google Shape;237;p28"/>
          <p:cNvSpPr txBox="1"/>
          <p:nvPr/>
        </p:nvSpPr>
        <p:spPr>
          <a:xfrm>
            <a:off x="314263" y="5475196"/>
            <a:ext cx="3544841" cy="336884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Any field with a * is </a:t>
            </a: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required.</a:t>
            </a:r>
            <a:endParaRPr kumimoji="0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37;p28"/>
          <p:cNvSpPr txBox="1"/>
          <p:nvPr/>
        </p:nvSpPr>
        <p:spPr>
          <a:xfrm>
            <a:off x="314263" y="6082158"/>
            <a:ext cx="6279042" cy="336884"/>
          </a:xfrm>
          <a:prstGeom prst="rect">
            <a:avLst/>
          </a:prstGeom>
          <a:noFill/>
          <a:ln w="952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/>
            </a:pPr>
            <a:r>
              <a:rPr kumimoji="0" 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For more help, see the </a:t>
            </a:r>
            <a:r>
              <a:rPr kumimoji="0" lang="en-US" sz="18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  <a:hlinkClick r:id="rId4"/>
              </a:rPr>
              <a:t>Profile Editor Best Practices</a:t>
            </a:r>
            <a:r>
              <a:rPr kumimoji="0" lang="en-US" sz="18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  <a:hlinkClick r:id="rId4"/>
              </a:rPr>
              <a:t> Document</a:t>
            </a:r>
            <a:r>
              <a:rPr kumimoji="0" lang="en-US" sz="18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.</a:t>
            </a:r>
            <a:endParaRPr kumimoji="0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894" y="464509"/>
            <a:ext cx="3128210" cy="461665"/>
          </a:xfrm>
          <a:prstGeom prst="rect">
            <a:avLst/>
          </a:prstGeom>
          <a:noFill/>
          <a:ln>
            <a:solidFill>
              <a:srgbClr val="833C0B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smtClean="0"/>
              <a:t>Add Profile Metadata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491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84" y="1555828"/>
            <a:ext cx="7649790" cy="4272449"/>
          </a:xfrm>
          <a:prstGeom prst="rect">
            <a:avLst/>
          </a:prstGeom>
        </p:spPr>
      </p:pic>
      <p:grpSp>
        <p:nvGrpSpPr>
          <p:cNvPr id="399" name="Google Shape;399;p43"/>
          <p:cNvGrpSpPr/>
          <p:nvPr/>
        </p:nvGrpSpPr>
        <p:grpSpPr>
          <a:xfrm>
            <a:off x="2438400" y="5566611"/>
            <a:ext cx="5980581" cy="1030644"/>
            <a:chOff x="4541699" y="2305601"/>
            <a:chExt cx="5980581" cy="1030644"/>
          </a:xfrm>
        </p:grpSpPr>
        <p:sp>
          <p:nvSpPr>
            <p:cNvPr id="400" name="Google Shape;400;p43"/>
            <p:cNvSpPr txBox="1"/>
            <p:nvPr/>
          </p:nvSpPr>
          <p:spPr>
            <a:xfrm>
              <a:off x="5929162" y="2828933"/>
              <a:ext cx="4593118" cy="507312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Click on </a:t>
              </a: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+ </a:t>
              </a: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Add Resource </a:t>
              </a: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Template</a:t>
              </a:r>
              <a:endParaRPr kumimoji="0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401" name="Google Shape;401;p43"/>
            <p:cNvCxnSpPr>
              <a:stCxn id="400" idx="1"/>
            </p:cNvCxnSpPr>
            <p:nvPr/>
          </p:nvCxnSpPr>
          <p:spPr>
            <a:xfrm flipH="1" flipV="1">
              <a:off x="4541699" y="2305601"/>
              <a:ext cx="1387463" cy="776988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 a Resource Template</a:t>
            </a:r>
            <a:endParaRPr lang="en-US"/>
          </a:p>
        </p:txBody>
      </p:sp>
      <p:sp>
        <p:nvSpPr>
          <p:cNvPr id="10" name="Google Shape;400;p43"/>
          <p:cNvSpPr txBox="1"/>
          <p:nvPr/>
        </p:nvSpPr>
        <p:spPr>
          <a:xfrm>
            <a:off x="8418981" y="2097019"/>
            <a:ext cx="3436135" cy="1193069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All profiles</a:t>
            </a:r>
            <a:r>
              <a:rPr kumimoji="0" lang="en-US" sz="2400" b="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en-US" sz="24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must</a:t>
            </a:r>
            <a:r>
              <a:rPr kumimoji="0" lang="en-US" sz="24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have at least one resource template.</a:t>
            </a: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" name="Google Shape;400;p43"/>
          <p:cNvSpPr txBox="1"/>
          <p:nvPr/>
        </p:nvSpPr>
        <p:spPr>
          <a:xfrm>
            <a:off x="8418980" y="3496946"/>
            <a:ext cx="3436135" cy="172123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Remember:</a:t>
            </a:r>
            <a:endParaRPr kumimoji="0" lang="en-US" sz="2400" b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rgbClr val="000000"/>
              </a:buClr>
              <a:defRPr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resource template is a container for a single resource (i.e., class) + its associated property templates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1" i="1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323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77" y="372588"/>
            <a:ext cx="8163922" cy="5421229"/>
          </a:xfrm>
          <a:prstGeom prst="rect">
            <a:avLst/>
          </a:prstGeom>
        </p:spPr>
      </p:pic>
      <p:sp>
        <p:nvSpPr>
          <p:cNvPr id="408" name="Google Shape;408;p44"/>
          <p:cNvSpPr txBox="1"/>
          <p:nvPr/>
        </p:nvSpPr>
        <p:spPr>
          <a:xfrm>
            <a:off x="8874624" y="2614027"/>
            <a:ext cx="2887158" cy="2519447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Click on </a:t>
            </a:r>
            <a:endParaRPr kumimoji="0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Select Resource </a:t>
            </a:r>
            <a:r>
              <a:rPr kumimoji="0" lang="en-US" sz="20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to get the URI for your resource (class)</a:t>
            </a:r>
            <a:br>
              <a:rPr kumimoji="0" lang="en-US" sz="20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20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kumimoji="0" lang="en-US" sz="20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n-US" sz="200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You may also type</a:t>
            </a:r>
            <a:r>
              <a:rPr kumimoji="0" lang="en-US" sz="20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the URI in manually into the </a:t>
            </a:r>
            <a:r>
              <a:rPr kumimoji="0" lang="en-US" sz="20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Resource URI</a:t>
            </a:r>
            <a:r>
              <a:rPr kumimoji="0" lang="en-US" sz="20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field</a:t>
            </a:r>
            <a:endParaRPr kumimoji="0" sz="14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09" name="Google Shape;409;p44"/>
          <p:cNvCxnSpPr>
            <a:stCxn id="408" idx="1"/>
            <a:endCxn id="410" idx="6"/>
          </p:cNvCxnSpPr>
          <p:nvPr/>
        </p:nvCxnSpPr>
        <p:spPr>
          <a:xfrm flipH="1" flipV="1">
            <a:off x="8286999" y="2895387"/>
            <a:ext cx="587625" cy="978364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410" name="Google Shape;410;p44"/>
          <p:cNvSpPr/>
          <p:nvPr/>
        </p:nvSpPr>
        <p:spPr>
          <a:xfrm>
            <a:off x="6802763" y="2695699"/>
            <a:ext cx="1484236" cy="399375"/>
          </a:xfrm>
          <a:prstGeom prst="ellipse">
            <a:avLst/>
          </a:prstGeom>
          <a:noFill/>
          <a:ln w="38100" cap="flat" cmpd="sng">
            <a:solidFill>
              <a:srgbClr val="2F549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408;p44"/>
          <p:cNvSpPr txBox="1"/>
          <p:nvPr/>
        </p:nvSpPr>
        <p:spPr>
          <a:xfrm>
            <a:off x="8845663" y="906813"/>
            <a:ext cx="2257765" cy="1323040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000" kern="0" smtClean="0">
                <a:solidFill>
                  <a:srgbClr val="000000"/>
                </a:solidFill>
                <a:latin typeface="Calibri"/>
                <a:cs typeface="Arial"/>
                <a:sym typeface="Calibri"/>
              </a:rPr>
              <a:t>Create an ID for the resource template. it should be based on your profile ID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10" name="Google Shape;409;p44"/>
          <p:cNvCxnSpPr/>
          <p:nvPr/>
        </p:nvCxnSpPr>
        <p:spPr>
          <a:xfrm flipH="1">
            <a:off x="3542182" y="1257148"/>
            <a:ext cx="5332442" cy="1995791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7866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566" y="555984"/>
            <a:ext cx="7656779" cy="515951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856679" y="1315396"/>
            <a:ext cx="10046670" cy="2282010"/>
            <a:chOff x="1856679" y="1315396"/>
            <a:chExt cx="10046670" cy="2282010"/>
          </a:xfrm>
        </p:grpSpPr>
        <p:grpSp>
          <p:nvGrpSpPr>
            <p:cNvPr id="417" name="Google Shape;417;p45"/>
            <p:cNvGrpSpPr/>
            <p:nvPr/>
          </p:nvGrpSpPr>
          <p:grpSpPr>
            <a:xfrm>
              <a:off x="1856679" y="1315396"/>
              <a:ext cx="10046670" cy="1417320"/>
              <a:chOff x="1885951" y="937261"/>
              <a:chExt cx="10046670" cy="1417320"/>
            </a:xfrm>
          </p:grpSpPr>
          <p:pic>
            <p:nvPicPr>
              <p:cNvPr id="418" name="Google Shape;418;p45"/>
              <p:cNvPicPr preferRelativeResize="0"/>
              <p:nvPr/>
            </p:nvPicPr>
            <p:blipFill rotWithShape="1">
              <a:blip r:embed="rId4">
                <a:alphaModFix/>
              </a:blip>
              <a:srcRect l="26590" t="15037" r="49540" b="63176"/>
              <a:stretch/>
            </p:blipFill>
            <p:spPr>
              <a:xfrm>
                <a:off x="1885951" y="937261"/>
                <a:ext cx="1805940" cy="141732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9" name="Google Shape;419;p45"/>
              <p:cNvSpPr txBox="1"/>
              <p:nvPr/>
            </p:nvSpPr>
            <p:spPr>
              <a:xfrm>
                <a:off x="8378812" y="1239361"/>
                <a:ext cx="3553809" cy="813119"/>
              </a:xfrm>
              <a:prstGeom prst="rect">
                <a:avLst/>
              </a:prstGeom>
              <a:noFill/>
              <a:ln w="28575" cap="flat" cmpd="sng">
                <a:solidFill>
                  <a:srgbClr val="833C0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Select Vocabulary file from pull-down menu</a:t>
                </a: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cxnSp>
            <p:nvCxnSpPr>
              <p:cNvPr id="420" name="Google Shape;420;p45"/>
              <p:cNvCxnSpPr>
                <a:stCxn id="419" idx="1"/>
              </p:cNvCxnSpPr>
              <p:nvPr/>
            </p:nvCxnSpPr>
            <p:spPr>
              <a:xfrm flipH="1" flipV="1">
                <a:off x="3581330" y="1143125"/>
                <a:ext cx="4797482" cy="502796"/>
              </a:xfrm>
              <a:prstGeom prst="straightConnector1">
                <a:avLst/>
              </a:prstGeom>
              <a:noFill/>
              <a:ln w="57150" cap="flat" cmpd="sng">
                <a:solidFill>
                  <a:srgbClr val="2E75B5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  <p:grpSp>
          <p:nvGrpSpPr>
            <p:cNvPr id="423" name="Google Shape;423;p45"/>
            <p:cNvGrpSpPr/>
            <p:nvPr/>
          </p:nvGrpSpPr>
          <p:grpSpPr>
            <a:xfrm>
              <a:off x="2400153" y="2660074"/>
              <a:ext cx="9503196" cy="937332"/>
              <a:chOff x="2830432" y="2678360"/>
              <a:chExt cx="9503196" cy="937332"/>
            </a:xfrm>
          </p:grpSpPr>
          <p:sp>
            <p:nvSpPr>
              <p:cNvPr id="424" name="Google Shape;424;p45"/>
              <p:cNvSpPr txBox="1"/>
              <p:nvPr/>
            </p:nvSpPr>
            <p:spPr>
              <a:xfrm>
                <a:off x="8836058" y="3154027"/>
                <a:ext cx="3497570" cy="461665"/>
              </a:xfrm>
              <a:prstGeom prst="rect">
                <a:avLst/>
              </a:prstGeom>
              <a:noFill/>
              <a:ln w="28575" cap="flat" cmpd="sng">
                <a:solidFill>
                  <a:srgbClr val="833C0B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Select </a:t>
                </a:r>
                <a:r>
                  <a: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Calibri"/>
                    <a:cs typeface="Calibri"/>
                    <a:sym typeface="Calibri"/>
                  </a:rPr>
                  <a:t>ontology</a:t>
                </a: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Arial"/>
                </a:endParaRPr>
              </a:p>
            </p:txBody>
          </p:sp>
          <p:cxnSp>
            <p:nvCxnSpPr>
              <p:cNvPr id="425" name="Google Shape;425;p45"/>
              <p:cNvCxnSpPr>
                <a:stCxn id="424" idx="1"/>
              </p:cNvCxnSpPr>
              <p:nvPr/>
            </p:nvCxnSpPr>
            <p:spPr>
              <a:xfrm flipH="1" flipV="1">
                <a:off x="2830432" y="2678360"/>
                <a:ext cx="6005626" cy="7065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2E75B5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</p:grpSp>
      </p:grpSp>
      <p:sp>
        <p:nvSpPr>
          <p:cNvPr id="13" name="Google Shape;419;p45"/>
          <p:cNvSpPr txBox="1"/>
          <p:nvPr/>
        </p:nvSpPr>
        <p:spPr>
          <a:xfrm>
            <a:off x="8405779" y="456899"/>
            <a:ext cx="3553809" cy="830997"/>
          </a:xfrm>
          <a:prstGeom prst="rect">
            <a:avLst/>
          </a:prstGeom>
          <a:noFill/>
          <a:ln w="28575" cap="flat" cmpd="sng">
            <a:solidFill>
              <a:srgbClr val="833C0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If you clicked on </a:t>
            </a: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Select</a:t>
            </a:r>
            <a:r>
              <a:rPr kumimoji="0" lang="en-US" sz="2400" b="1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resource</a:t>
            </a:r>
            <a:r>
              <a:rPr kumimoji="0" lang="en-US" sz="2400" i="0" u="none" strike="noStrike" kern="0" cap="none" spc="0" normalizeH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, a menu appears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03566" y="523817"/>
            <a:ext cx="11435073" cy="5878599"/>
            <a:chOff x="203566" y="523817"/>
            <a:chExt cx="11435073" cy="587859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3566" y="523817"/>
              <a:ext cx="7785402" cy="5857948"/>
            </a:xfrm>
            <a:prstGeom prst="rect">
              <a:avLst/>
            </a:prstGeom>
          </p:spPr>
        </p:pic>
        <p:sp>
          <p:nvSpPr>
            <p:cNvPr id="27" name="Google Shape;424;p45"/>
            <p:cNvSpPr txBox="1"/>
            <p:nvPr/>
          </p:nvSpPr>
          <p:spPr>
            <a:xfrm>
              <a:off x="8405779" y="4302531"/>
              <a:ext cx="3232860" cy="2099885"/>
            </a:xfrm>
            <a:prstGeom prst="rect">
              <a:avLst/>
            </a:prstGeom>
            <a:noFill/>
            <a:ln w="28575" cap="flat" cmpd="sng">
              <a:solidFill>
                <a:srgbClr val="833C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Select </a:t>
              </a:r>
              <a:r>
                <a: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resource (class)</a:t>
              </a: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 type</a:t>
              </a:r>
              <a:b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</a:br>
              <a: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kumimoji="0" lang="en-US" sz="24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</a:br>
              <a:r>
                <a:rPr kumimoji="0" lang="en-US" sz="2000" b="0" i="0" u="none" strike="noStrike" kern="0" cap="none" spc="0" normalizeH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Calibri"/>
                  <a:cs typeface="Calibri"/>
                  <a:sym typeface="Calibri"/>
                </a:rPr>
                <a:t>You can also search via the search box (capitalize the first letter)</a:t>
              </a: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endParaRPr>
            </a:p>
          </p:txBody>
        </p:sp>
        <p:cxnSp>
          <p:nvCxnSpPr>
            <p:cNvPr id="28" name="Google Shape;425;p45"/>
            <p:cNvCxnSpPr>
              <a:stCxn id="27" idx="1"/>
            </p:cNvCxnSpPr>
            <p:nvPr/>
          </p:nvCxnSpPr>
          <p:spPr>
            <a:xfrm flipH="1" flipV="1">
              <a:off x="2759649" y="2264688"/>
              <a:ext cx="5646130" cy="3087786"/>
            </a:xfrm>
            <a:prstGeom prst="straightConnector1">
              <a:avLst/>
            </a:prstGeom>
            <a:noFill/>
            <a:ln w="57150" cap="flat" cmpd="sng">
              <a:solidFill>
                <a:srgbClr val="2E75B5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52903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26128</TotalTime>
  <Words>902</Words>
  <Application>Microsoft Office PowerPoint</Application>
  <PresentationFormat>Widescreen</PresentationFormat>
  <Paragraphs>121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Freestyle Script</vt:lpstr>
      <vt:lpstr>1_Office Theme</vt:lpstr>
      <vt:lpstr>Create a Sinopia Profile from Scratch</vt:lpstr>
      <vt:lpstr>What this covers</vt:lpstr>
      <vt:lpstr>Creating a New Profile</vt:lpstr>
      <vt:lpstr>PowerPoint Presentation</vt:lpstr>
      <vt:lpstr>PowerPoint Presentation</vt:lpstr>
      <vt:lpstr>PowerPoint Presentation</vt:lpstr>
      <vt:lpstr>Add a Resource Template</vt:lpstr>
      <vt:lpstr>PowerPoint Presentation</vt:lpstr>
      <vt:lpstr>PowerPoint Presentation</vt:lpstr>
      <vt:lpstr>PowerPoint Presentation</vt:lpstr>
      <vt:lpstr>Add a Property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Default Values</vt:lpstr>
      <vt:lpstr>PowerPoint Presentation</vt:lpstr>
      <vt:lpstr>Exporting &amp; Saving Your Profile</vt:lpstr>
      <vt:lpstr>Exporting a profile to your computer</vt:lpstr>
      <vt:lpstr>Error Message on Export—Troubleshooting </vt:lpstr>
      <vt:lpstr>Exporting a Profile to your Computer</vt:lpstr>
      <vt:lpstr>PowerPoint Presentation</vt:lpstr>
    </vt:vector>
  </TitlesOfParts>
  <Company>Stanford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Lorimer</dc:creator>
  <cp:lastModifiedBy>Nancy Lorimer</cp:lastModifiedBy>
  <cp:revision>56</cp:revision>
  <dcterms:created xsi:type="dcterms:W3CDTF">2019-04-05T20:40:26Z</dcterms:created>
  <dcterms:modified xsi:type="dcterms:W3CDTF">2019-05-27T20:08:56Z</dcterms:modified>
</cp:coreProperties>
</file>